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17"/>
  </p:notesMasterIdLst>
  <p:sldIdLst>
    <p:sldId id="274" r:id="rId2"/>
    <p:sldId id="277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8" r:id="rId12"/>
    <p:sldId id="285" r:id="rId13"/>
    <p:sldId id="287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301" r:id="rId25"/>
    <p:sldId id="299" r:id="rId26"/>
    <p:sldId id="300" r:id="rId27"/>
    <p:sldId id="302" r:id="rId28"/>
    <p:sldId id="303" r:id="rId29"/>
    <p:sldId id="304" r:id="rId30"/>
    <p:sldId id="305" r:id="rId31"/>
    <p:sldId id="308" r:id="rId32"/>
    <p:sldId id="307" r:id="rId33"/>
    <p:sldId id="306" r:id="rId34"/>
    <p:sldId id="309" r:id="rId35"/>
    <p:sldId id="310" r:id="rId36"/>
    <p:sldId id="311" r:id="rId37"/>
    <p:sldId id="312" r:id="rId38"/>
    <p:sldId id="313" r:id="rId39"/>
    <p:sldId id="315" r:id="rId40"/>
    <p:sldId id="314" r:id="rId41"/>
    <p:sldId id="316" r:id="rId42"/>
    <p:sldId id="318" r:id="rId43"/>
    <p:sldId id="317" r:id="rId44"/>
    <p:sldId id="319" r:id="rId45"/>
    <p:sldId id="320" r:id="rId46"/>
    <p:sldId id="321" r:id="rId47"/>
    <p:sldId id="322" r:id="rId48"/>
    <p:sldId id="326" r:id="rId49"/>
    <p:sldId id="323" r:id="rId50"/>
    <p:sldId id="327" r:id="rId51"/>
    <p:sldId id="324" r:id="rId52"/>
    <p:sldId id="325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351" r:id="rId76"/>
    <p:sldId id="352" r:id="rId77"/>
    <p:sldId id="350" r:id="rId78"/>
    <p:sldId id="381" r:id="rId79"/>
    <p:sldId id="353" r:id="rId80"/>
    <p:sldId id="355" r:id="rId81"/>
    <p:sldId id="354" r:id="rId82"/>
    <p:sldId id="356" r:id="rId83"/>
    <p:sldId id="359" r:id="rId84"/>
    <p:sldId id="360" r:id="rId85"/>
    <p:sldId id="357" r:id="rId86"/>
    <p:sldId id="361" r:id="rId87"/>
    <p:sldId id="358" r:id="rId88"/>
    <p:sldId id="391" r:id="rId89"/>
    <p:sldId id="362" r:id="rId90"/>
    <p:sldId id="363" r:id="rId91"/>
    <p:sldId id="364" r:id="rId92"/>
    <p:sldId id="379" r:id="rId93"/>
    <p:sldId id="380" r:id="rId94"/>
    <p:sldId id="365" r:id="rId95"/>
    <p:sldId id="367" r:id="rId96"/>
    <p:sldId id="368" r:id="rId97"/>
    <p:sldId id="366" r:id="rId98"/>
    <p:sldId id="369" r:id="rId99"/>
    <p:sldId id="370" r:id="rId100"/>
    <p:sldId id="371" r:id="rId101"/>
    <p:sldId id="372" r:id="rId102"/>
    <p:sldId id="373" r:id="rId103"/>
    <p:sldId id="374" r:id="rId104"/>
    <p:sldId id="375" r:id="rId105"/>
    <p:sldId id="390" r:id="rId106"/>
    <p:sldId id="376" r:id="rId107"/>
    <p:sldId id="377" r:id="rId108"/>
    <p:sldId id="383" r:id="rId109"/>
    <p:sldId id="388" r:id="rId110"/>
    <p:sldId id="384" r:id="rId111"/>
    <p:sldId id="385" r:id="rId112"/>
    <p:sldId id="386" r:id="rId113"/>
    <p:sldId id="387" r:id="rId114"/>
    <p:sldId id="389" r:id="rId115"/>
    <p:sldId id="392" r:id="rId1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83397" autoAdjust="0"/>
  </p:normalViewPr>
  <p:slideViewPr>
    <p:cSldViewPr snapToGrid="0" snapToObjects="1">
      <p:cViewPr>
        <p:scale>
          <a:sx n="114" d="100"/>
          <a:sy n="114" d="100"/>
        </p:scale>
        <p:origin x="204" y="6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26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2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Fixing Distributed Systems Fail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A9925B-DD53-4D26-95C2-376F52521BA5}"/>
              </a:ext>
            </a:extLst>
          </p:cNvPr>
          <p:cNvSpPr/>
          <p:nvPr/>
        </p:nvSpPr>
        <p:spPr>
          <a:xfrm>
            <a:off x="97154" y="822961"/>
            <a:ext cx="12041506" cy="52292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>
                <a:solidFill>
                  <a:schemeClr val="tx1"/>
                </a:solidFill>
              </a:rPr>
              <a:t>dbContext.SaveChanges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22305041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A462DCB-3141-411C-894F-48C3291D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11" y="6181689"/>
            <a:ext cx="10058778" cy="3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228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8099-A693-44CB-95DB-084835E3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76592-30E9-4040-908E-823A7B9AC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209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CC 3.0 from http://vasters.com/archive/Sagas.html">
            <a:extLst>
              <a:ext uri="{FF2B5EF4-FFF2-40B4-BE49-F238E27FC236}">
                <a16:creationId xmlns:a16="http://schemas.microsoft.com/office/drawing/2014/main" id="{C8FF07C4-4265-4749-9C55-3525A4B7B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566863"/>
            <a:ext cx="84963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4985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04FD-B14F-4996-8524-4C2CB75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manager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8EADC-DBC0-46EF-B654-62D2AEA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163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47B7F80-C1A3-4C08-8CB2-28F9FC6C43A6}"/>
              </a:ext>
            </a:extLst>
          </p:cNvPr>
          <p:cNvGrpSpPr/>
          <p:nvPr/>
        </p:nvGrpSpPr>
        <p:grpSpPr>
          <a:xfrm>
            <a:off x="1549303" y="890967"/>
            <a:ext cx="9093395" cy="5076066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FEEC75-DA1C-454A-A38E-0F4432819DC1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008285BA-846E-41A5-9A39-3F1AA9FE1B99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3DBB40-444B-49F8-A88C-999C8DD9FCDA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115DED-AA4D-4DC6-BE1E-70AD15B8BC77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F9C12A-65E7-4BFB-9BCD-63F3A0F7F9E8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249F1EE9-9F9C-4532-8545-3E1359B6FB11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0192B3-1063-4FDE-8F74-F851A004D39E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870F98-EB6D-4897-8721-BF7764D1EBEA}"/>
                </a:ext>
              </a:extLst>
            </p:cNvPr>
            <p:cNvSpPr/>
            <p:nvPr/>
          </p:nvSpPr>
          <p:spPr>
            <a:xfrm>
              <a:off x="6131201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AF7D77-1265-4CC5-AE57-4D8AFE76ED52}"/>
                </a:ext>
              </a:extLst>
            </p:cNvPr>
            <p:cNvSpPr/>
            <p:nvPr/>
          </p:nvSpPr>
          <p:spPr>
            <a:xfrm>
              <a:off x="6131201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20962-D3AE-4397-B768-B0D16A987A0B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3FD4E-B9DA-482D-8BF4-99E60F4CB0B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EAED1EBC-9055-4384-A1A3-FC60897E1C98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F889D6C0-0C8D-4971-A249-6EBD656FC8FB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D5A45990-A68A-4547-98FF-30908811A8C5}"/>
                </a:ext>
              </a:extLst>
            </p:cNvPr>
            <p:cNvSpPr/>
            <p:nvPr/>
          </p:nvSpPr>
          <p:spPr>
            <a:xfrm>
              <a:off x="6135469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D24870-0938-4343-AE6D-E1310706EF7C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EB67B30-ADEC-44D7-9E16-279E24C0CE2C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DB1D9B1D-7270-41C4-9E40-244843C398D1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348F39-DB9E-4BA0-A6D6-6FD969B8EC0A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304C0A6-11B8-488C-ACB0-B6D6A7AAB3C2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9DEE669-1832-4D41-86D0-CFE88CBE4EE9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5549106" y="2337204"/>
              <a:ext cx="586363" cy="4914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CCCCB5E-81BC-4C05-AD75-DE8D007F066A}"/>
                </a:ext>
              </a:extLst>
            </p:cNvPr>
            <p:cNvCxnSpPr/>
            <p:nvPr/>
          </p:nvCxnSpPr>
          <p:spPr>
            <a:xfrm flipV="1">
              <a:off x="5554081" y="868211"/>
              <a:ext cx="576411" cy="104607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45F3B3-3136-484B-A6D6-9466C962ADF7}"/>
                </a:ext>
              </a:extLst>
            </p:cNvPr>
            <p:cNvCxnSpPr/>
            <p:nvPr/>
          </p:nvCxnSpPr>
          <p:spPr>
            <a:xfrm flipV="1">
              <a:off x="5554081" y="1861727"/>
              <a:ext cx="576410" cy="29124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FE7709C-7EDD-4A07-87DC-A4A7F3EAA71A}"/>
                </a:ext>
              </a:extLst>
            </p:cNvPr>
            <p:cNvCxnSpPr/>
            <p:nvPr/>
          </p:nvCxnSpPr>
          <p:spPr>
            <a:xfrm>
              <a:off x="5549104" y="2414056"/>
              <a:ext cx="586363" cy="491481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7175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04FD-B14F-4996-8524-4C2CB75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or choreography?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8EADC-DBC0-46EF-B654-62D2AEA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Command-based or event-based?</a:t>
            </a:r>
          </a:p>
        </p:txBody>
      </p:sp>
    </p:spTree>
    <p:extLst>
      <p:ext uri="{BB962C8B-B14F-4D97-AF65-F5344CB8AC3E}">
        <p14:creationId xmlns:p14="http://schemas.microsoft.com/office/powerpoint/2010/main" val="33412544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B948-3B41-4817-BCDE-99B36A5D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AD47-BB82-459A-9DFF-52EABF430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Stripe – orchestration</a:t>
            </a:r>
          </a:p>
          <a:p>
            <a:endParaRPr lang="en-US" sz="3600" dirty="0"/>
          </a:p>
          <a:p>
            <a:r>
              <a:rPr lang="en-US" sz="3600" dirty="0" err="1"/>
              <a:t>Sendgrid</a:t>
            </a:r>
            <a:r>
              <a:rPr lang="en-US" sz="3600" dirty="0"/>
              <a:t> – choreography</a:t>
            </a:r>
          </a:p>
          <a:p>
            <a:endParaRPr lang="en-US" sz="3600" dirty="0"/>
          </a:p>
          <a:p>
            <a:r>
              <a:rPr lang="en-US" sz="3600" dirty="0"/>
              <a:t>RabbitMQ - choreography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423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5920379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530795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4B884-64E9-4C6B-9586-A8026A6C1B26}"/>
              </a:ext>
            </a:extLst>
          </p:cNvPr>
          <p:cNvCxnSpPr>
            <a:stCxn id="13" idx="1"/>
            <a:endCxn id="5" idx="4"/>
          </p:cNvCxnSpPr>
          <p:nvPr/>
        </p:nvCxnSpPr>
        <p:spPr>
          <a:xfrm flipH="1">
            <a:off x="4247957" y="4346110"/>
            <a:ext cx="2164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8A057-2AAF-4804-A74E-25AE35C9AC21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5644181" y="2918317"/>
            <a:ext cx="867137" cy="1427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D6ECBC-4610-497A-A97B-CD4B678F29A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38731" y="2537316"/>
            <a:ext cx="618146" cy="381000"/>
            <a:chOff x="838200" y="3886200"/>
            <a:chExt cx="914400" cy="609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EA845D-C306-432F-B95B-50C3CC9434FC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A31179FB-7800-4BD2-80A8-D80D4C3918AD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71F613FF-054B-4343-B777-788828144B82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1179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is ALWAYS an option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437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4B884-64E9-4C6B-9586-A8026A6C1B26}"/>
              </a:ext>
            </a:extLst>
          </p:cNvPr>
          <p:cNvCxnSpPr>
            <a:stCxn id="13" idx="1"/>
            <a:endCxn id="5" idx="4"/>
          </p:cNvCxnSpPr>
          <p:nvPr/>
        </p:nvCxnSpPr>
        <p:spPr>
          <a:xfrm flipH="1">
            <a:off x="4247957" y="4346110"/>
            <a:ext cx="2164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8A057-2AAF-4804-A74E-25AE35C9AC21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5644181" y="2918317"/>
            <a:ext cx="867137" cy="1427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Elbow Connector 33">
            <a:extLst>
              <a:ext uri="{FF2B5EF4-FFF2-40B4-BE49-F238E27FC236}">
                <a16:creationId xmlns:a16="http://schemas.microsoft.com/office/drawing/2014/main" id="{E5C2F8B8-4C15-4D02-BFFD-47089A940787}"/>
              </a:ext>
            </a:extLst>
          </p:cNvPr>
          <p:cNvCxnSpPr>
            <a:stCxn id="18" idx="1"/>
            <a:endCxn id="5" idx="1"/>
          </p:cNvCxnSpPr>
          <p:nvPr/>
        </p:nvCxnSpPr>
        <p:spPr>
          <a:xfrm rot="10800000" flipV="1">
            <a:off x="3741100" y="3428999"/>
            <a:ext cx="2770219" cy="211643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7026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1489013" y="908552"/>
            <a:ext cx="9213975" cy="5040897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2D05A0-5FB1-425D-9C49-A5899EB46A6A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758CC-1D28-4980-B0A0-500946B0C5E2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AADC7FBE-1AF3-4D82-9F6E-AFEB04D74E82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4F4B884-64E9-4C6B-9586-A8026A6C1B26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D8A057-2AAF-4804-A74E-25AE35C9AC21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F4E5CE-1E29-46F7-BD41-463353F9CC37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FD0FDB-2466-426F-B11D-90C333FF155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25114" y="718052"/>
            <a:ext cx="618146" cy="381000"/>
            <a:chOff x="838200" y="3886200"/>
            <a:chExt cx="914400" cy="609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43B8EC-A7A1-43D8-9F1E-4D92F5A4449C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81F62DF-76E3-4048-AC60-0F7C3C758BD3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904F31-2EB4-4200-8164-B368787EF1D6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89907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4B884-64E9-4C6B-9586-A8026A6C1B26}"/>
              </a:ext>
            </a:extLst>
          </p:cNvPr>
          <p:cNvCxnSpPr>
            <a:stCxn id="13" idx="1"/>
            <a:endCxn id="5" idx="4"/>
          </p:cNvCxnSpPr>
          <p:nvPr/>
        </p:nvCxnSpPr>
        <p:spPr>
          <a:xfrm flipH="1">
            <a:off x="4247957" y="4346110"/>
            <a:ext cx="2164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8A057-2AAF-4804-A74E-25AE35C9AC21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5644181" y="2918317"/>
            <a:ext cx="867137" cy="1427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F4E5CE-1E29-46F7-BD41-463353F9CC37}"/>
              </a:ext>
            </a:extLst>
          </p:cNvPr>
          <p:cNvCxnSpPr>
            <a:endCxn id="15" idx="1"/>
          </p:cNvCxnSpPr>
          <p:nvPr/>
        </p:nvCxnSpPr>
        <p:spPr>
          <a:xfrm flipV="1">
            <a:off x="8107919" y="1084100"/>
            <a:ext cx="998462" cy="18342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DE9E24-2E03-4EC9-BC21-2CE18F1DA799}"/>
              </a:ext>
            </a:extLst>
          </p:cNvPr>
          <p:cNvCxnSpPr/>
          <p:nvPr/>
        </p:nvCxnSpPr>
        <p:spPr>
          <a:xfrm flipV="1">
            <a:off x="8106691" y="1314978"/>
            <a:ext cx="998462" cy="1834218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Elbow Connector 33">
            <a:extLst>
              <a:ext uri="{FF2B5EF4-FFF2-40B4-BE49-F238E27FC236}">
                <a16:creationId xmlns:a16="http://schemas.microsoft.com/office/drawing/2014/main" id="{E5C2F8B8-4C15-4D02-BFFD-47089A940787}"/>
              </a:ext>
            </a:extLst>
          </p:cNvPr>
          <p:cNvCxnSpPr>
            <a:stCxn id="18" idx="1"/>
            <a:endCxn id="5" idx="1"/>
          </p:cNvCxnSpPr>
          <p:nvPr/>
        </p:nvCxnSpPr>
        <p:spPr>
          <a:xfrm rot="10800000" flipV="1">
            <a:off x="3741100" y="3428999"/>
            <a:ext cx="2770219" cy="211643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56B50D4-A6CA-46C6-AA8A-C402AA17B52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38731" y="2596335"/>
            <a:ext cx="618146" cy="381000"/>
            <a:chOff x="838200" y="3886200"/>
            <a:chExt cx="914400" cy="6096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75AA5B3-6BCE-47EB-B458-3045F26B5769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50371E0-04BC-43B5-9F52-9281771AD91B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56D404F-63B3-4C76-9BC8-3FD3539C6A37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54380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1489013" y="908552"/>
            <a:ext cx="9213975" cy="5040897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2D05A0-5FB1-425D-9C49-A5899EB46A6A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758CC-1D28-4980-B0A0-500946B0C5E2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AADC7FBE-1AF3-4D82-9F6E-AFEB04D74E82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4F4B884-64E9-4C6B-9586-A8026A6C1B26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D8A057-2AAF-4804-A74E-25AE35C9AC21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F4E5CE-1E29-46F7-BD41-463353F9CC37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EA6301-5779-43DA-A437-EFE8C41F0143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547026-B5F6-48EA-86B0-6869F1A9EFA2}"/>
                </a:ext>
              </a:extLst>
            </p:cNvPr>
            <p:cNvCxnSpPr>
              <a:stCxn id="18" idx="3"/>
              <a:endCxn id="17" idx="1"/>
            </p:cNvCxnSpPr>
            <p:nvPr/>
          </p:nvCxnSpPr>
          <p:spPr>
            <a:xfrm>
              <a:off x="5554790" y="2073858"/>
              <a:ext cx="579970" cy="363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DE9E24-2E03-4EC9-BC21-2CE18F1DA799}"/>
                </a:ext>
              </a:extLst>
            </p:cNvPr>
            <p:cNvCxnSpPr/>
            <p:nvPr/>
          </p:nvCxnSpPr>
          <p:spPr>
            <a:xfrm flipV="1">
              <a:off x="5554081" y="868211"/>
              <a:ext cx="576411" cy="104607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B936F4-D6F4-456C-B101-297F03524CA7}"/>
                </a:ext>
              </a:extLst>
            </p:cNvPr>
            <p:cNvCxnSpPr>
              <a:stCxn id="18" idx="3"/>
              <a:endCxn id="26" idx="1"/>
            </p:cNvCxnSpPr>
            <p:nvPr/>
          </p:nvCxnSpPr>
          <p:spPr>
            <a:xfrm>
              <a:off x="5554790" y="2073858"/>
              <a:ext cx="579970" cy="10145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B4D234-8F0F-488B-96C7-420F0A8F48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28278" y="2537319"/>
            <a:ext cx="618146" cy="381000"/>
            <a:chOff x="838200" y="3886200"/>
            <a:chExt cx="914400" cy="609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BE2EB6-BF18-4694-AF92-A05477200DD7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96218B3-A43E-4EA5-813A-CDBD5CC1526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A6F80442-6BB3-4B14-9A45-DAFE92986FEA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59C404-9E10-4BCA-88C6-AA7986F7272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228278" y="3711988"/>
            <a:ext cx="618146" cy="381000"/>
            <a:chOff x="838200" y="3886200"/>
            <a:chExt cx="914400" cy="609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8757F5-C59E-47B3-894B-B1F8584D8A93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B63F6F7-C554-4E87-A020-300C5CDF89C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5157EFD-0FEC-4C63-836D-F177C7C7E241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467780-41C9-4E27-A8C5-C9A71064A4C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228278" y="4861080"/>
            <a:ext cx="618146" cy="381000"/>
            <a:chOff x="838200" y="3886200"/>
            <a:chExt cx="914400" cy="6096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439CC5B-5500-4306-9F9D-7E3C13B2307B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C6678B5-90C0-4278-9F71-99444AEEB473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70B7341-3102-49F0-A1DE-227B7D787978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65071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3BA3-8BE7-4156-905D-A182E185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62C7C-4AE8-49F9-BC30-5B61B6487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576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Fixing Distributed Systems Fail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7319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013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6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6ED903-26E8-4A07-83C9-50B897D34350}"/>
              </a:ext>
            </a:extLst>
          </p:cNvPr>
          <p:cNvSpPr txBox="1"/>
          <p:nvPr/>
        </p:nvSpPr>
        <p:spPr>
          <a:xfrm>
            <a:off x="108148" y="4372484"/>
            <a:ext cx="3199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Transaction rolls back, error shown to user,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81416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93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7ABD8-53DA-4927-8A46-AFBA416FA8DA}"/>
              </a:ext>
            </a:extLst>
          </p:cNvPr>
          <p:cNvSpPr txBox="1"/>
          <p:nvPr/>
        </p:nvSpPr>
        <p:spPr>
          <a:xfrm>
            <a:off x="205740" y="4491417"/>
            <a:ext cx="3217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money posts, transaction rolls back,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128494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11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51372A-55BA-41D6-B759-3529784545C8}"/>
              </a:ext>
            </a:extLst>
          </p:cNvPr>
          <p:cNvSpPr txBox="1"/>
          <p:nvPr/>
        </p:nvSpPr>
        <p:spPr>
          <a:xfrm>
            <a:off x="0" y="4608698"/>
            <a:ext cx="3400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but</a:t>
            </a:r>
            <a:r>
              <a:rPr lang="en-US" sz="2400" dirty="0"/>
              <a:t> transaction rolls back, system is inconsistent!</a:t>
            </a:r>
          </a:p>
        </p:txBody>
      </p:sp>
    </p:spTree>
    <p:extLst>
      <p:ext uri="{BB962C8B-B14F-4D97-AF65-F5344CB8AC3E}">
        <p14:creationId xmlns:p14="http://schemas.microsoft.com/office/powerpoint/2010/main" val="35035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0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little, innocuous lines of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42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C55456-5D61-4006-A588-CF7A2DCFF8B3}"/>
              </a:ext>
            </a:extLst>
          </p:cNvPr>
          <p:cNvSpPr txBox="1"/>
          <p:nvPr/>
        </p:nvSpPr>
        <p:spPr>
          <a:xfrm>
            <a:off x="-11396" y="4141638"/>
            <a:ext cx="3400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inconsistent</a:t>
            </a:r>
          </a:p>
        </p:txBody>
      </p:sp>
    </p:spTree>
    <p:extLst>
      <p:ext uri="{BB962C8B-B14F-4D97-AF65-F5344CB8AC3E}">
        <p14:creationId xmlns:p14="http://schemas.microsoft.com/office/powerpoint/2010/main" val="3188337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9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247BE8-25A4-4557-B7F6-898F9C822FB3}"/>
              </a:ext>
            </a:extLst>
          </p:cNvPr>
          <p:cNvSpPr txBox="1"/>
          <p:nvPr/>
        </p:nvSpPr>
        <p:spPr>
          <a:xfrm>
            <a:off x="6059" y="3518886"/>
            <a:ext cx="34004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and </a:t>
            </a:r>
            <a:r>
              <a:rPr lang="en-US" sz="2400" dirty="0"/>
              <a:t>downstream systems 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f@&amp;ked</a:t>
            </a:r>
          </a:p>
        </p:txBody>
      </p:sp>
    </p:spTree>
    <p:extLst>
      <p:ext uri="{BB962C8B-B14F-4D97-AF65-F5344CB8AC3E}">
        <p14:creationId xmlns:p14="http://schemas.microsoft.com/office/powerpoint/2010/main" val="2429016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1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¯\_(</a:t>
            </a:r>
            <a:r>
              <a:rPr lang="ja-JP" altLang="en-US" dirty="0"/>
              <a:t>ツ</a:t>
            </a:r>
            <a:r>
              <a:rPr lang="en-US" altLang="ja-JP" dirty="0"/>
              <a:t>)_/¯</a:t>
            </a:r>
            <a:br>
              <a:rPr lang="en-US" altLang="ja-JP" dirty="0"/>
            </a:br>
            <a:r>
              <a:rPr lang="en-US" altLang="ja-JP" dirty="0"/>
              <a:t>is probably not good for business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4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9747732" cy="5478628"/>
            <a:chOff x="1733704" y="636422"/>
            <a:chExt cx="4823838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4026483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5713350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832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put the world into a transaction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9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failures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5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worst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1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options for dealing with failures between two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752455" cy="1500187"/>
          </a:xfrm>
        </p:spPr>
        <p:txBody>
          <a:bodyPr/>
          <a:lstStyle/>
          <a:p>
            <a:r>
              <a:rPr lang="en-US" dirty="0"/>
              <a:t>Gregor </a:t>
            </a:r>
            <a:r>
              <a:rPr lang="en-US" dirty="0" err="1"/>
              <a:t>Hohpe</a:t>
            </a:r>
            <a:r>
              <a:rPr lang="en-US" dirty="0"/>
              <a:t> – “Your Coffee Shop Doesn’t Use Two-Phase Commit”</a:t>
            </a:r>
          </a:p>
          <a:p>
            <a:r>
              <a:rPr lang="en-US" dirty="0"/>
              <a:t>http://bit.ly/2uCevAB</a:t>
            </a:r>
          </a:p>
        </p:txBody>
      </p:sp>
    </p:spTree>
    <p:extLst>
      <p:ext uri="{BB962C8B-B14F-4D97-AF65-F5344CB8AC3E}">
        <p14:creationId xmlns:p14="http://schemas.microsoft.com/office/powerpoint/2010/main" val="1567779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67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</p:spTree>
    <p:extLst>
      <p:ext uri="{BB962C8B-B14F-4D97-AF65-F5344CB8AC3E}">
        <p14:creationId xmlns:p14="http://schemas.microsoft.com/office/powerpoint/2010/main" val="1307128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84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786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FD02EED-2775-4702-9A5F-1193FDF5F831}"/>
              </a:ext>
            </a:extLst>
          </p:cNvPr>
          <p:cNvSpPr/>
          <p:nvPr/>
        </p:nvSpPr>
        <p:spPr>
          <a:xfrm>
            <a:off x="9968642" y="3643505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1DA2B1-740A-4DC2-8926-9F0163E7A503}"/>
              </a:ext>
            </a:extLst>
          </p:cNvPr>
          <p:cNvSpPr/>
          <p:nvPr/>
        </p:nvSpPr>
        <p:spPr>
          <a:xfrm>
            <a:off x="9968642" y="5061043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F0515E-96A7-4A84-85E8-6BC769845C98}"/>
              </a:ext>
            </a:extLst>
          </p:cNvPr>
          <p:cNvSpPr txBox="1"/>
          <p:nvPr/>
        </p:nvSpPr>
        <p:spPr>
          <a:xfrm>
            <a:off x="5693660" y="3637194"/>
            <a:ext cx="1960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/>
              <a:t>Coordinate</a:t>
            </a:r>
            <a:endParaRPr lang="en-US" sz="20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48A98E-9495-4BB2-8D3F-3B144090A266}"/>
              </a:ext>
            </a:extLst>
          </p:cNvPr>
          <p:cNvSpPr/>
          <p:nvPr/>
        </p:nvSpPr>
        <p:spPr>
          <a:xfrm>
            <a:off x="7205793" y="4472513"/>
            <a:ext cx="1604232" cy="8764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Coordinator</a:t>
            </a:r>
            <a:endParaRPr lang="en-US" sz="1600" dirty="0"/>
          </a:p>
        </p:txBody>
      </p:sp>
      <p:cxnSp>
        <p:nvCxnSpPr>
          <p:cNvPr id="34" name="Elbow Connector 111">
            <a:extLst>
              <a:ext uri="{FF2B5EF4-FFF2-40B4-BE49-F238E27FC236}">
                <a16:creationId xmlns:a16="http://schemas.microsoft.com/office/drawing/2014/main" id="{7E75C107-1BEA-4A52-BABB-A79C5F87E89E}"/>
              </a:ext>
            </a:extLst>
          </p:cNvPr>
          <p:cNvCxnSpPr/>
          <p:nvPr/>
        </p:nvCxnSpPr>
        <p:spPr>
          <a:xfrm flipV="1">
            <a:off x="8810025" y="3842071"/>
            <a:ext cx="1143778" cy="788932"/>
          </a:xfrm>
          <a:prstGeom prst="bentConnector3">
            <a:avLst>
              <a:gd name="adj1" fmla="val 34443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114">
            <a:extLst>
              <a:ext uri="{FF2B5EF4-FFF2-40B4-BE49-F238E27FC236}">
                <a16:creationId xmlns:a16="http://schemas.microsoft.com/office/drawing/2014/main" id="{88B7C551-3A9F-4DF0-AACC-39FFEACFAA0C}"/>
              </a:ext>
            </a:extLst>
          </p:cNvPr>
          <p:cNvCxnSpPr>
            <a:endCxn id="31" idx="1"/>
          </p:cNvCxnSpPr>
          <p:nvPr/>
        </p:nvCxnSpPr>
        <p:spPr>
          <a:xfrm>
            <a:off x="8798896" y="4631003"/>
            <a:ext cx="1169745" cy="1005909"/>
          </a:xfrm>
          <a:prstGeom prst="bentConnector3">
            <a:avLst>
              <a:gd name="adj1" fmla="val 34677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123">
            <a:extLst>
              <a:ext uri="{FF2B5EF4-FFF2-40B4-BE49-F238E27FC236}">
                <a16:creationId xmlns:a16="http://schemas.microsoft.com/office/drawing/2014/main" id="{C816D626-9358-4022-8765-EE3290EE02E2}"/>
              </a:ext>
            </a:extLst>
          </p:cNvPr>
          <p:cNvCxnSpPr>
            <a:endCxn id="30" idx="1"/>
          </p:cNvCxnSpPr>
          <p:nvPr/>
        </p:nvCxnSpPr>
        <p:spPr>
          <a:xfrm flipV="1">
            <a:off x="8798896" y="4219374"/>
            <a:ext cx="1169745" cy="987226"/>
          </a:xfrm>
          <a:prstGeom prst="bentConnector3">
            <a:avLst>
              <a:gd name="adj1" fmla="val 57275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Elbow Connector 130">
            <a:extLst>
              <a:ext uri="{FF2B5EF4-FFF2-40B4-BE49-F238E27FC236}">
                <a16:creationId xmlns:a16="http://schemas.microsoft.com/office/drawing/2014/main" id="{E5E25DEA-D105-4C08-8233-3B52F088CC5B}"/>
              </a:ext>
            </a:extLst>
          </p:cNvPr>
          <p:cNvCxnSpPr/>
          <p:nvPr/>
        </p:nvCxnSpPr>
        <p:spPr>
          <a:xfrm>
            <a:off x="8798896" y="5206599"/>
            <a:ext cx="1154906" cy="841941"/>
          </a:xfrm>
          <a:prstGeom prst="bentConnector3">
            <a:avLst>
              <a:gd name="adj1" fmla="val 58039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Elbow Connector 135">
            <a:extLst>
              <a:ext uri="{FF2B5EF4-FFF2-40B4-BE49-F238E27FC236}">
                <a16:creationId xmlns:a16="http://schemas.microsoft.com/office/drawing/2014/main" id="{C8B87052-506A-450D-820A-34D907D093AD}"/>
              </a:ext>
            </a:extLst>
          </p:cNvPr>
          <p:cNvCxnSpPr>
            <a:endCxn id="33" idx="3"/>
          </p:cNvCxnSpPr>
          <p:nvPr/>
        </p:nvCxnSpPr>
        <p:spPr>
          <a:xfrm rot="10800000" flipV="1">
            <a:off x="8810025" y="4545691"/>
            <a:ext cx="1143778" cy="365061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Elbow Connector 139">
            <a:extLst>
              <a:ext uri="{FF2B5EF4-FFF2-40B4-BE49-F238E27FC236}">
                <a16:creationId xmlns:a16="http://schemas.microsoft.com/office/drawing/2014/main" id="{5071A930-655B-4D13-8F92-880A5E051077}"/>
              </a:ext>
            </a:extLst>
          </p:cNvPr>
          <p:cNvCxnSpPr>
            <a:endCxn id="33" idx="3"/>
          </p:cNvCxnSpPr>
          <p:nvPr/>
        </p:nvCxnSpPr>
        <p:spPr>
          <a:xfrm rot="10800000">
            <a:off x="8810025" y="4910752"/>
            <a:ext cx="1143778" cy="369026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8C63116-86C1-4ADE-96B0-55DF425C3FC8}"/>
              </a:ext>
            </a:extLst>
          </p:cNvPr>
          <p:cNvSpPr txBox="1"/>
          <p:nvPr/>
        </p:nvSpPr>
        <p:spPr>
          <a:xfrm>
            <a:off x="8007911" y="3284027"/>
            <a:ext cx="1463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Prepare</a:t>
            </a:r>
            <a:endParaRPr 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08C70B-1F08-4495-BAFE-A030EF6CC7B4}"/>
              </a:ext>
            </a:extLst>
          </p:cNvPr>
          <p:cNvSpPr txBox="1"/>
          <p:nvPr/>
        </p:nvSpPr>
        <p:spPr>
          <a:xfrm>
            <a:off x="7813376" y="5812908"/>
            <a:ext cx="167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81CC22-5043-46E8-932F-A80BB8B909BE}"/>
              </a:ext>
            </a:extLst>
          </p:cNvPr>
          <p:cNvSpPr txBox="1"/>
          <p:nvPr/>
        </p:nvSpPr>
        <p:spPr>
          <a:xfrm>
            <a:off x="9421768" y="4707518"/>
            <a:ext cx="1839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04942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08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each external resource, examine possibilities and pick best option based on business requirements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80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up: Stripe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7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66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46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Probably don’t want to ignore a failed payment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6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</p:spTree>
    <p:extLst>
      <p:ext uri="{BB962C8B-B14F-4D97-AF65-F5344CB8AC3E}">
        <p14:creationId xmlns:p14="http://schemas.microsoft.com/office/powerpoint/2010/main" val="138632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02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051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1E3A8D-3FCF-412D-8DAD-79DB70086B07}"/>
              </a:ext>
            </a:extLst>
          </p:cNvPr>
          <p:cNvSpPr/>
          <p:nvPr/>
        </p:nvSpPr>
        <p:spPr>
          <a:xfrm>
            <a:off x="3959051" y="6049106"/>
            <a:ext cx="6034035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63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30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3080CA-8EC4-479C-8C83-BC1E2A0A8526}"/>
              </a:ext>
            </a:extLst>
          </p:cNvPr>
          <p:cNvSpPr/>
          <p:nvPr/>
        </p:nvSpPr>
        <p:spPr>
          <a:xfrm>
            <a:off x="9867481" y="2803488"/>
            <a:ext cx="2324519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16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70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8000" r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680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46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15257-B717-4815-A851-09AEC2EFEC5F}"/>
              </a:ext>
            </a:extLst>
          </p:cNvPr>
          <p:cNvSpPr/>
          <p:nvPr/>
        </p:nvSpPr>
        <p:spPr>
          <a:xfrm>
            <a:off x="1607736" y="3863590"/>
            <a:ext cx="7611627" cy="17283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9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6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</p:spTree>
    <p:extLst>
      <p:ext uri="{BB962C8B-B14F-4D97-AF65-F5344CB8AC3E}">
        <p14:creationId xmlns:p14="http://schemas.microsoft.com/office/powerpoint/2010/main" val="98313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1D8887-27E5-41CF-8A7F-C250DDFFE5B8}"/>
              </a:ext>
            </a:extLst>
          </p:cNvPr>
          <p:cNvSpPr/>
          <p:nvPr/>
        </p:nvSpPr>
        <p:spPr>
          <a:xfrm>
            <a:off x="2512088" y="4104749"/>
            <a:ext cx="6109398" cy="17685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6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97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0DB939-E8EF-4176-B4BB-E854F24F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25" y="0"/>
            <a:ext cx="9411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741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3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</p:spTree>
    <p:extLst>
      <p:ext uri="{BB962C8B-B14F-4D97-AF65-F5344CB8AC3E}">
        <p14:creationId xmlns:p14="http://schemas.microsoft.com/office/powerpoint/2010/main" val="2626276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E1553-0928-4287-BD5A-D9574137C136}"/>
              </a:ext>
            </a:extLst>
          </p:cNvPr>
          <p:cNvSpPr/>
          <p:nvPr/>
        </p:nvSpPr>
        <p:spPr>
          <a:xfrm>
            <a:off x="2250831" y="495551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Capture</a:t>
            </a:r>
          </a:p>
        </p:txBody>
      </p:sp>
    </p:spTree>
    <p:extLst>
      <p:ext uri="{BB962C8B-B14F-4D97-AF65-F5344CB8AC3E}">
        <p14:creationId xmlns:p14="http://schemas.microsoft.com/office/powerpoint/2010/main" val="7815947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up: </a:t>
            </a:r>
            <a:r>
              <a:rPr lang="en-US" dirty="0" err="1"/>
              <a:t>SendGrid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01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68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6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EBE9E6-8A83-4FAC-9421-AAFA6E84B0D4}"/>
              </a:ext>
            </a:extLst>
          </p:cNvPr>
          <p:cNvSpPr/>
          <p:nvPr/>
        </p:nvSpPr>
        <p:spPr>
          <a:xfrm>
            <a:off x="552658" y="2562330"/>
            <a:ext cx="11565653" cy="21804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8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</p:spTree>
    <p:extLst>
      <p:ext uri="{BB962C8B-B14F-4D97-AF65-F5344CB8AC3E}">
        <p14:creationId xmlns:p14="http://schemas.microsoft.com/office/powerpoint/2010/main" val="1722324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434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unless we want duplicate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9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079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un-send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11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Apologize?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44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184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???????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39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RabbitMQ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254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13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9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526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7F1F1-3757-4000-850B-A6971D758360}"/>
              </a:ext>
            </a:extLst>
          </p:cNvPr>
          <p:cNvSpPr/>
          <p:nvPr/>
        </p:nvSpPr>
        <p:spPr>
          <a:xfrm>
            <a:off x="467247" y="2758273"/>
            <a:ext cx="11671162" cy="25774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590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626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54692" cy="295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8962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54692" cy="295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43FBB-1927-4BCA-8C82-F47D40AFB0D4}"/>
              </a:ext>
            </a:extLst>
          </p:cNvPr>
          <p:cNvSpPr/>
          <p:nvPr/>
        </p:nvSpPr>
        <p:spPr>
          <a:xfrm>
            <a:off x="9549430" y="698160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4BAFA9-7369-4894-9D75-11ED54AECD93}"/>
              </a:ext>
            </a:extLst>
          </p:cNvPr>
          <p:cNvSpPr/>
          <p:nvPr/>
        </p:nvSpPr>
        <p:spPr>
          <a:xfrm>
            <a:off x="9549430" y="2764923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BD93E-5ED4-46FE-892B-4819396E16DB}"/>
              </a:ext>
            </a:extLst>
          </p:cNvPr>
          <p:cNvSpPr/>
          <p:nvPr/>
        </p:nvSpPr>
        <p:spPr>
          <a:xfrm>
            <a:off x="9537763" y="4831686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A20474-070F-4BD1-9E3D-62C4DAA6130C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7777424" y="1477586"/>
            <a:ext cx="1772006" cy="28726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364537-44F7-4AB9-928F-3E397CA3730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777424" y="3544349"/>
            <a:ext cx="1772006" cy="8059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0FBB70-4B54-459E-B1AA-EB06AB5103CC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7777424" y="4350256"/>
            <a:ext cx="1760339" cy="1260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4438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5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Can’t un-send a message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37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Compensating message is...weird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17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90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A4FFD9-3D7D-43FE-95FA-2A8C4E680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42225"/>
              </p:ext>
            </p:extLst>
          </p:nvPr>
        </p:nvGraphicFramePr>
        <p:xfrm>
          <a:off x="1555376" y="804831"/>
          <a:ext cx="9030445" cy="53494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06089">
                  <a:extLst>
                    <a:ext uri="{9D8B030D-6E8A-4147-A177-3AD203B41FA5}">
                      <a16:colId xmlns:a16="http://schemas.microsoft.com/office/drawing/2014/main" val="2017554045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117413237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66681145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281135198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3579836379"/>
                    </a:ext>
                  </a:extLst>
                </a:gridCol>
              </a:tblGrid>
              <a:tr h="1337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Ignore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Undo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Coordinate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832242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194440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SendGrid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6511376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RabbitMQ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042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2295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step 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0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</p:spTree>
    <p:extLst>
      <p:ext uri="{BB962C8B-B14F-4D97-AF65-F5344CB8AC3E}">
        <p14:creationId xmlns:p14="http://schemas.microsoft.com/office/powerpoint/2010/main" val="12379631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1A6F-D3CF-46EF-8968-98EAF72A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avoid exceptions by breaking the process coupling?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8A169-F5BA-433D-B47F-17298301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133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19705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915641" y="78207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578436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20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2B3AA0-A673-4C1A-BF17-D45C82952468}"/>
              </a:ext>
            </a:extLst>
          </p:cNvPr>
          <p:cNvSpPr/>
          <p:nvPr/>
        </p:nvSpPr>
        <p:spPr>
          <a:xfrm>
            <a:off x="1090244" y="2230735"/>
            <a:ext cx="9812218" cy="18890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880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2775570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30576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52F33-5721-4663-B356-8065573C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1" y="0"/>
            <a:ext cx="11315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110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476906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30904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D15D0-2D75-4EA2-B157-3B4F00B0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Outbox pattern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2C8B1-E136-4BA4-A1AF-CB24F70A763C}"/>
              </a:ext>
            </a:extLst>
          </p:cNvPr>
          <p:cNvSpPr/>
          <p:nvPr/>
        </p:nvSpPr>
        <p:spPr>
          <a:xfrm>
            <a:off x="885038" y="1958829"/>
            <a:ext cx="1728132" cy="1203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</a:t>
            </a:r>
          </a:p>
        </p:txBody>
      </p:sp>
      <p:sp>
        <p:nvSpPr>
          <p:cNvPr id="4" name="Can 4">
            <a:extLst>
              <a:ext uri="{FF2B5EF4-FFF2-40B4-BE49-F238E27FC236}">
                <a16:creationId xmlns:a16="http://schemas.microsoft.com/office/drawing/2014/main" id="{76C5F83E-A0E6-4539-A032-DB1C5089177F}"/>
              </a:ext>
            </a:extLst>
          </p:cNvPr>
          <p:cNvSpPr/>
          <p:nvPr/>
        </p:nvSpPr>
        <p:spPr>
          <a:xfrm>
            <a:off x="2613170" y="4029399"/>
            <a:ext cx="1182571" cy="15334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DB</a:t>
            </a:r>
            <a:endParaRPr lang="en-US" sz="28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20235D4-A46F-4B85-A502-262E7E65D698}"/>
              </a:ext>
            </a:extLst>
          </p:cNvPr>
          <p:cNvCxnSpPr>
            <a:stCxn id="3" idx="2"/>
            <a:endCxn id="4" idx="1"/>
          </p:cNvCxnSpPr>
          <p:nvPr/>
        </p:nvCxnSpPr>
        <p:spPr>
          <a:xfrm rot="16200000" flipH="1">
            <a:off x="2043405" y="2868348"/>
            <a:ext cx="866750" cy="145535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720D7B-3BE4-4762-A84D-1B8E91CB1030}"/>
              </a:ext>
            </a:extLst>
          </p:cNvPr>
          <p:cNvSpPr/>
          <p:nvPr/>
        </p:nvSpPr>
        <p:spPr>
          <a:xfrm>
            <a:off x="9004184" y="1958827"/>
            <a:ext cx="1728132" cy="1203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8F6994-9780-4991-84BF-768047D870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526114" y="4415128"/>
            <a:ext cx="618146" cy="381000"/>
            <a:chOff x="838200" y="3886200"/>
            <a:chExt cx="914400" cy="609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4DD8C7-C08F-45B3-B151-BCC1913596EB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DBD64879-6D1C-4907-AB53-B59D2FF02634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9CE6BB10-1778-4B88-A6A4-F1CDE8819F78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2D1011-92D3-4E18-9D6F-6AB57CCAF96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579323" y="4534191"/>
            <a:ext cx="618146" cy="381000"/>
            <a:chOff x="838200" y="3886200"/>
            <a:chExt cx="914400" cy="609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A455AB-427F-4F3B-9A2C-26377C65BA48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538D41C-345F-4ACD-AFAB-F5390C717827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AB207CC-390C-4D52-BAAE-DF845746B8F4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FF40D6E-2B83-48FE-BC5F-FF83D1111653}"/>
              </a:ext>
            </a:extLst>
          </p:cNvPr>
          <p:cNvSpPr/>
          <p:nvPr/>
        </p:nvSpPr>
        <p:spPr>
          <a:xfrm>
            <a:off x="4944611" y="1958827"/>
            <a:ext cx="1728132" cy="1203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C66B71-5D2E-4782-B465-FC930419C347}"/>
              </a:ext>
            </a:extLst>
          </p:cNvPr>
          <p:cNvCxnSpPr>
            <a:stCxn id="18" idx="2"/>
            <a:endCxn id="14" idx="3"/>
          </p:cNvCxnSpPr>
          <p:nvPr/>
        </p:nvCxnSpPr>
        <p:spPr>
          <a:xfrm flipH="1">
            <a:off x="4197469" y="3162647"/>
            <a:ext cx="1611208" cy="15620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C9F1A8-2192-4B65-B5EA-E853BB439E8D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>
            <a:off x="6672743" y="2560737"/>
            <a:ext cx="23314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27978-3149-4AB6-8B24-0DC13899AA9C}"/>
              </a:ext>
            </a:extLst>
          </p:cNvPr>
          <p:cNvSpPr/>
          <p:nvPr/>
        </p:nvSpPr>
        <p:spPr>
          <a:xfrm>
            <a:off x="658536" y="1690688"/>
            <a:ext cx="3871519" cy="43116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200" dirty="0" err="1">
                <a:solidFill>
                  <a:schemeClr val="tx1"/>
                </a:solidFill>
              </a:rPr>
              <a:t>Txn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777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21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7074713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D4B139-BD81-4F51-9011-6D80DF9419B5}"/>
              </a:ext>
            </a:extLst>
          </p:cNvPr>
          <p:cNvSpPr/>
          <p:nvPr/>
        </p:nvSpPr>
        <p:spPr>
          <a:xfrm>
            <a:off x="1411792" y="4360986"/>
            <a:ext cx="9164098" cy="5727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9181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4669E0-1E1F-47A8-BFAE-88097D351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1233"/>
            <a:ext cx="10515600" cy="43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93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not there…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684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too much going on in a single button click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380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7D30-24F6-4779-A875-38080528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C325-3BF1-4657-8589-8456AE91E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Stripe – minimize checkout fallout rate, process offline</a:t>
            </a:r>
          </a:p>
          <a:p>
            <a:endParaRPr lang="en-US" sz="4000" dirty="0"/>
          </a:p>
          <a:p>
            <a:r>
              <a:rPr lang="en-US" sz="4000" dirty="0" err="1"/>
              <a:t>Sendgrid</a:t>
            </a:r>
            <a:r>
              <a:rPr lang="en-US" sz="4000" dirty="0"/>
              <a:t> – send offline</a:t>
            </a:r>
          </a:p>
          <a:p>
            <a:endParaRPr lang="en-US" sz="4000" dirty="0"/>
          </a:p>
          <a:p>
            <a:r>
              <a:rPr lang="en-US" sz="4000" dirty="0"/>
              <a:t>RabbitMQ – send offline</a:t>
            </a:r>
          </a:p>
        </p:txBody>
      </p:sp>
    </p:spTree>
    <p:extLst>
      <p:ext uri="{BB962C8B-B14F-4D97-AF65-F5344CB8AC3E}">
        <p14:creationId xmlns:p14="http://schemas.microsoft.com/office/powerpoint/2010/main" val="69674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514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22285E-5C7D-4A0A-8BD8-F31E4246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Scheduled jobs with </a:t>
            </a:r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C6021B-303A-419F-9C0D-310321D26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086" y="1825625"/>
            <a:ext cx="7113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990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3CCA040-9DDC-4DDB-9E0A-8CB940C73B58}"/>
              </a:ext>
            </a:extLst>
          </p:cNvPr>
          <p:cNvGrpSpPr/>
          <p:nvPr/>
        </p:nvGrpSpPr>
        <p:grpSpPr>
          <a:xfrm>
            <a:off x="934860" y="1058808"/>
            <a:ext cx="9751562" cy="4834906"/>
            <a:chOff x="1733704" y="636422"/>
            <a:chExt cx="5933265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EE1B92-E601-4354-87C7-66AA5D5D31EE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28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151ED883-22FB-4CD5-B5DB-C2FF166E87F5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DB</a:t>
              </a:r>
              <a:endParaRPr lang="en-US" sz="20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84E7CA-DB48-404B-9D66-D789BF93058B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204322-9975-4B4B-BD4B-D0F5FA5654A8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DF4227-5C8A-4FF4-B60C-BF3703C5E284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37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0F761398-A101-408E-A9D3-71D03456B9B4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F70FDC-5160-4404-9D90-26BADECDA88C}"/>
                </a:ext>
              </a:extLst>
            </p:cNvPr>
            <p:cNvSpPr/>
            <p:nvPr/>
          </p:nvSpPr>
          <p:spPr>
            <a:xfrm>
              <a:off x="6745254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57F3C-C3B9-4863-8356-E410266E2E00}"/>
                </a:ext>
              </a:extLst>
            </p:cNvPr>
            <p:cNvSpPr/>
            <p:nvPr/>
          </p:nvSpPr>
          <p:spPr>
            <a:xfrm>
              <a:off x="6745250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SendGrid</a:t>
              </a:r>
              <a:endParaRPr lang="en-US" sz="2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EBD997-BE39-4E9E-A028-86A9B31F349D}"/>
                </a:ext>
              </a:extLst>
            </p:cNvPr>
            <p:cNvSpPr/>
            <p:nvPr/>
          </p:nvSpPr>
          <p:spPr>
            <a:xfrm>
              <a:off x="6745250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RabbitMQ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C60AD1-E019-4540-AB9C-2D9627D4D64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14EC8A-8240-4256-AAA9-CC78F719207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37EAB9-2EF7-4AE9-9A6D-D891717B4482}"/>
                </a:ext>
              </a:extLst>
            </p:cNvPr>
            <p:cNvSpPr/>
            <p:nvPr/>
          </p:nvSpPr>
          <p:spPr>
            <a:xfrm>
              <a:off x="438241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Order Processor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9834DA8-BFEC-4DCD-A15C-5D399E80E522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 flipV="1">
              <a:off x="4132477" y="2073859"/>
              <a:ext cx="249937" cy="5230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04C7F2-4372-4D29-81BA-003A9252269D}"/>
                </a:ext>
              </a:extLst>
            </p:cNvPr>
            <p:cNvSpPr txBox="1"/>
            <p:nvPr/>
          </p:nvSpPr>
          <p:spPr>
            <a:xfrm>
              <a:off x="5520768" y="1918303"/>
              <a:ext cx="587352" cy="311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/>
                <a:t>???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AE1D662-E27C-4FC7-B78D-09517DB2854A}"/>
                </a:ext>
              </a:extLst>
            </p:cNvPr>
            <p:cNvCxnSpPr>
              <a:stCxn id="15" idx="3"/>
              <a:endCxn id="17" idx="1"/>
            </p:cNvCxnSpPr>
            <p:nvPr/>
          </p:nvCxnSpPr>
          <p:spPr>
            <a:xfrm flipV="1">
              <a:off x="5304129" y="2073858"/>
              <a:ext cx="21663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C276FD-9538-4DD6-9511-9A0BC656012F}"/>
                </a:ext>
              </a:extLst>
            </p:cNvPr>
            <p:cNvCxnSpPr>
              <a:stCxn id="17" idx="3"/>
              <a:endCxn id="10" idx="1"/>
            </p:cNvCxnSpPr>
            <p:nvPr/>
          </p:nvCxnSpPr>
          <p:spPr>
            <a:xfrm flipV="1">
              <a:off x="6108120" y="1027786"/>
              <a:ext cx="637134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8B93FC7-57C5-4709-96D9-68CB87D2A59B}"/>
                </a:ext>
              </a:extLst>
            </p:cNvPr>
            <p:cNvCxnSpPr>
              <a:stCxn id="17" idx="3"/>
              <a:endCxn id="11" idx="1"/>
            </p:cNvCxnSpPr>
            <p:nvPr/>
          </p:nvCxnSpPr>
          <p:spPr>
            <a:xfrm>
              <a:off x="6108120" y="2073858"/>
              <a:ext cx="63713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05343A-E804-42C9-9F43-AD37809A14D1}"/>
                </a:ext>
              </a:extLst>
            </p:cNvPr>
            <p:cNvCxnSpPr>
              <a:stCxn id="17" idx="3"/>
              <a:endCxn id="12" idx="1"/>
            </p:cNvCxnSpPr>
            <p:nvPr/>
          </p:nvCxnSpPr>
          <p:spPr>
            <a:xfrm>
              <a:off x="6108120" y="2073858"/>
              <a:ext cx="637130" cy="10460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04917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90B9-BF4D-425B-A1E3-253426E8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slip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F8C91-1878-4559-9CEB-BC1F021C3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60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FAC97-F220-4939-B940-BDCF3FA7A4E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663052" y="729784"/>
            <a:ext cx="618146" cy="381000"/>
            <a:chOff x="838200" y="3886200"/>
            <a:chExt cx="914400" cy="6096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75BD68-143F-4E9C-B2D0-83D381B00A5E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FB68E8F-C057-480A-82CB-A9A0E0E494DF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A0033D2C-BB87-46A0-8A9D-DFBB7A817685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25F88E-49CD-4FBF-8A8B-5960CE2F737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184928" y="2825184"/>
            <a:ext cx="618146" cy="381000"/>
            <a:chOff x="838200" y="3886200"/>
            <a:chExt cx="914400" cy="609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9377375-AFE2-4D6C-A488-5EED73B5CD42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C2E26948-09E9-43A9-8584-BF62EDB5157D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64194CF-309C-4400-A0B9-618A5C646BAE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FF8D52-C712-44BD-91C2-66801BB2727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213403" y="4707462"/>
            <a:ext cx="618146" cy="381000"/>
            <a:chOff x="838200" y="3886200"/>
            <a:chExt cx="914400" cy="609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5CE75A-B4AB-4F79-B0D9-3857CF981D52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22EB9E8-8956-4268-8E6D-CB74F2FC93A1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B9C867B7-3F9C-4EB4-8676-991B68B38A4D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5809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34669</TotalTime>
  <Words>1048</Words>
  <Application>Microsoft Office PowerPoint</Application>
  <PresentationFormat>Widescreen</PresentationFormat>
  <Paragraphs>506</Paragraphs>
  <Slides>115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19" baseType="lpstr">
      <vt:lpstr>Arial</vt:lpstr>
      <vt:lpstr>Calibri</vt:lpstr>
      <vt:lpstr>Consolas</vt:lpstr>
      <vt:lpstr>Office Theme</vt:lpstr>
      <vt:lpstr>Fixing Distributed Systems Fail</vt:lpstr>
      <vt:lpstr>6 little, innocuous lines of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Failure is ALWAYS an 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do?</vt:lpstr>
      <vt:lpstr>¯\_(ツ)_/¯ is probably not good for business</vt:lpstr>
      <vt:lpstr>PowerPoint Presentation</vt:lpstr>
      <vt:lpstr>We can’t put the world into a transaction</vt:lpstr>
      <vt:lpstr>Assume failures</vt:lpstr>
      <vt:lpstr>Plan for the worst</vt:lpstr>
      <vt:lpstr>4 options for dealing with failures between two systems</vt:lpstr>
      <vt:lpstr>PowerPoint Presentation</vt:lpstr>
      <vt:lpstr>PowerPoint Presentation</vt:lpstr>
      <vt:lpstr>PowerPoint Presentation</vt:lpstr>
      <vt:lpstr>PowerPoint Presentation</vt:lpstr>
      <vt:lpstr>The Master Plan</vt:lpstr>
      <vt:lpstr>For each external resource, examine possibilities and pick best option based on business requirements </vt:lpstr>
      <vt:lpstr>First up: Stripe</vt:lpstr>
      <vt:lpstr>PowerPoint Presentation</vt:lpstr>
      <vt:lpstr>Option 1: Ignore</vt:lpstr>
      <vt:lpstr>Probably don’t want to ignore a failed payment</vt:lpstr>
      <vt:lpstr>Option 2: Retry</vt:lpstr>
      <vt:lpstr>PowerPoint Presentation</vt:lpstr>
      <vt:lpstr>PowerPoint Presentation</vt:lpstr>
      <vt:lpstr>PowerPoint Presentation</vt:lpstr>
      <vt:lpstr>PowerPoint Presentation</vt:lpstr>
      <vt:lpstr>Option 3: Undo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Option 4: Coordinate</vt:lpstr>
      <vt:lpstr>PowerPoint Presentation</vt:lpstr>
      <vt:lpstr>PowerPoint Presentation</vt:lpstr>
      <vt:lpstr>PowerPoint Presentation</vt:lpstr>
      <vt:lpstr>PowerPoint Presentation</vt:lpstr>
      <vt:lpstr>Next up: SendGrid</vt:lpstr>
      <vt:lpstr>Option 1: Ignore</vt:lpstr>
      <vt:lpstr>PowerPoint Presentation</vt:lpstr>
      <vt:lpstr>PowerPoint Presentation</vt:lpstr>
      <vt:lpstr>Option 2: Retry</vt:lpstr>
      <vt:lpstr>Not unless we want duplicate emails</vt:lpstr>
      <vt:lpstr>Option 3: Undo</vt:lpstr>
      <vt:lpstr>We can’t un-send emails</vt:lpstr>
      <vt:lpstr>Apologize?</vt:lpstr>
      <vt:lpstr>Option 4: Coordinate</vt:lpstr>
      <vt:lpstr>???????</vt:lpstr>
      <vt:lpstr>Finally: RabbitMQ</vt:lpstr>
      <vt:lpstr>Option 1: Ignore</vt:lpstr>
      <vt:lpstr>PowerPoint Presentation</vt:lpstr>
      <vt:lpstr>PowerPoint Presentation</vt:lpstr>
      <vt:lpstr>Option 2: Retry</vt:lpstr>
      <vt:lpstr>PowerPoint Presentation</vt:lpstr>
      <vt:lpstr>PowerPoint Presentation</vt:lpstr>
      <vt:lpstr>Option 3: Undo</vt:lpstr>
      <vt:lpstr>Can’t un-send a message</vt:lpstr>
      <vt:lpstr>Compensating message is...weird</vt:lpstr>
      <vt:lpstr>Option 4: Coordinate</vt:lpstr>
      <vt:lpstr>PowerPoint Presentation</vt:lpstr>
      <vt:lpstr>Taking a step back</vt:lpstr>
      <vt:lpstr>Can we avoid exceptions by breaking the process coupling?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Outbox pattern</vt:lpstr>
      <vt:lpstr>Outbox pattern</vt:lpstr>
      <vt:lpstr>Outbox pattern</vt:lpstr>
      <vt:lpstr>Outbox pattern</vt:lpstr>
      <vt:lpstr>Still not there…</vt:lpstr>
      <vt:lpstr>Way too much going on in a single button click</vt:lpstr>
      <vt:lpstr>Workflow Constraints</vt:lpstr>
      <vt:lpstr>Starting the workflow</vt:lpstr>
      <vt:lpstr>Scheduled jobs with Hangfire</vt:lpstr>
      <vt:lpstr>PowerPoint Presentation</vt:lpstr>
      <vt:lpstr>Routing slip</vt:lpstr>
      <vt:lpstr>PowerPoint Presentation</vt:lpstr>
      <vt:lpstr>PowerPoint Presentation</vt:lpstr>
      <vt:lpstr>Saga pattern</vt:lpstr>
      <vt:lpstr>PowerPoint Presentation</vt:lpstr>
      <vt:lpstr>Process manager pattern</vt:lpstr>
      <vt:lpstr>PowerPoint Presentation</vt:lpstr>
      <vt:lpstr>Orchestration or choreography?</vt:lpstr>
      <vt:lpstr>Process coupling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Example</vt:lpstr>
      <vt:lpstr>Fixing Distributed Systems Fail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164</cp:revision>
  <dcterms:created xsi:type="dcterms:W3CDTF">2012-11-28T22:04:34Z</dcterms:created>
  <dcterms:modified xsi:type="dcterms:W3CDTF">2018-05-23T08:37:59Z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